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handoutMasterIdLst>
    <p:handoutMasterId r:id="rId11"/>
  </p:handoutMasterIdLst>
  <p:sldIdLst>
    <p:sldId id="266" r:id="rId2"/>
    <p:sldId id="267" r:id="rId3"/>
    <p:sldId id="268" r:id="rId4"/>
    <p:sldId id="269" r:id="rId5"/>
    <p:sldId id="271" r:id="rId6"/>
    <p:sldId id="272" r:id="rId7"/>
    <p:sldId id="270" r:id="rId8"/>
    <p:sldId id="27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57" y="-245"/>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AFE16EF-6820-49B3-AFFE-F0D721FCD1BA}" type="datetimeFigureOut">
              <a:rPr lang="en-US" smtClean="0"/>
              <a:t>3/3/2011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2B5B018-B199-402D-B125-990BB9480009}"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C34AC6-9868-401F-8FB6-821490252CE9}" type="datetimeFigureOut">
              <a:rPr lang="en-US" smtClean="0"/>
              <a:pPr/>
              <a:t>3/3/2011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D4E04D-8CFC-4DA7-A360-FA812AA9116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D4E04D-8CFC-4DA7-A360-FA812AA9116B}"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D4E04D-8CFC-4DA7-A360-FA812AA9116B}"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D4E04D-8CFC-4DA7-A360-FA812AA9116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D4E04D-8CFC-4DA7-A360-FA812AA9116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D4E04D-8CFC-4DA7-A360-FA812AA9116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D4E04D-8CFC-4DA7-A360-FA812AA9116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D4E04D-8CFC-4DA7-A360-FA812AA9116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D4E04D-8CFC-4DA7-A360-FA812AA9116B}"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C110B43-6B73-4305-AFEC-7BD56530B71A}" type="datetimeFigureOut">
              <a:rPr lang="en-US" smtClean="0"/>
              <a:pPr/>
              <a:t>3/3/2011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A537F66-B990-4E01-B8A3-13C276670C2C}"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110B43-6B73-4305-AFEC-7BD56530B71A}" type="datetimeFigureOut">
              <a:rPr lang="en-US" smtClean="0"/>
              <a:pPr/>
              <a:t>3/3/2011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37F66-B990-4E01-B8A3-13C276670C2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A537F66-B990-4E01-B8A3-13C276670C2C}"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110B43-6B73-4305-AFEC-7BD56530B71A}" type="datetimeFigureOut">
              <a:rPr lang="en-US" smtClean="0"/>
              <a:pPr/>
              <a:t>3/3/2011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C110B43-6B73-4305-AFEC-7BD56530B71A}" type="datetimeFigureOut">
              <a:rPr lang="en-US" smtClean="0"/>
              <a:pPr/>
              <a:t>3/3/2011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A537F66-B990-4E01-B8A3-13C276670C2C}"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C110B43-6B73-4305-AFEC-7BD56530B71A}" type="datetimeFigureOut">
              <a:rPr lang="en-US" smtClean="0"/>
              <a:pPr/>
              <a:t>3/3/2011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A537F66-B990-4E01-B8A3-13C276670C2C}"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C110B43-6B73-4305-AFEC-7BD56530B71A}" type="datetimeFigureOut">
              <a:rPr lang="en-US" smtClean="0"/>
              <a:pPr/>
              <a:t>3/3/2011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537F66-B990-4E01-B8A3-13C276670C2C}"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C110B43-6B73-4305-AFEC-7BD56530B71A}" type="datetimeFigureOut">
              <a:rPr lang="en-US" smtClean="0"/>
              <a:pPr/>
              <a:t>3/3/2011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A537F66-B990-4E01-B8A3-13C276670C2C}"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C110B43-6B73-4305-AFEC-7BD56530B71A}" type="datetimeFigureOut">
              <a:rPr lang="en-US" smtClean="0"/>
              <a:pPr/>
              <a:t>3/3/2011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A537F66-B990-4E01-B8A3-13C276670C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C110B43-6B73-4305-AFEC-7BD56530B71A}" type="datetimeFigureOut">
              <a:rPr lang="en-US" smtClean="0"/>
              <a:pPr/>
              <a:t>3/3/2011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A537F66-B990-4E01-B8A3-13C276670C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A537F66-B990-4E01-B8A3-13C276670C2C}"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C110B43-6B73-4305-AFEC-7BD56530B71A}" type="datetimeFigureOut">
              <a:rPr lang="en-US" smtClean="0"/>
              <a:pPr/>
              <a:t>3/3/2011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A537F66-B990-4E01-B8A3-13C276670C2C}"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C110B43-6B73-4305-AFEC-7BD56530B71A}" type="datetimeFigureOut">
              <a:rPr lang="en-US" smtClean="0"/>
              <a:pPr/>
              <a:t>3/3/2011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C110B43-6B73-4305-AFEC-7BD56530B71A}" type="datetimeFigureOut">
              <a:rPr lang="en-US" smtClean="0"/>
              <a:pPr/>
              <a:t>3/3/2011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A537F66-B990-4E01-B8A3-13C276670C2C}"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hyperlink" Target="mailto:Scott.roberts@unlv.ed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6" y="3048000"/>
            <a:ext cx="6480174" cy="1368425"/>
          </a:xfrm>
        </p:spPr>
        <p:txBody>
          <a:bodyPr>
            <a:normAutofit/>
          </a:bodyPr>
          <a:lstStyle/>
          <a:p>
            <a:pPr>
              <a:lnSpc>
                <a:spcPct val="150000"/>
              </a:lnSpc>
            </a:pPr>
            <a:r>
              <a:rPr lang="en-US" sz="1800" dirty="0" smtClean="0"/>
              <a:t>Supporting UNLV’s mission of teaching, research, and public service</a:t>
            </a:r>
            <a:endParaRPr lang="en-US" sz="1800" dirty="0"/>
          </a:p>
        </p:txBody>
      </p:sp>
      <p:sp>
        <p:nvSpPr>
          <p:cNvPr id="3" name="Title 2"/>
          <p:cNvSpPr>
            <a:spLocks noGrp="1"/>
          </p:cNvSpPr>
          <p:nvPr>
            <p:ph type="title"/>
          </p:nvPr>
        </p:nvSpPr>
        <p:spPr>
          <a:xfrm>
            <a:off x="722313" y="533400"/>
            <a:ext cx="7772400" cy="1066800"/>
          </a:xfrm>
        </p:spPr>
        <p:txBody>
          <a:bodyPr/>
          <a:lstStyle/>
          <a:p>
            <a:r>
              <a:rPr lang="en-US" dirty="0" smtClean="0"/>
              <a:t>UNLV Foundation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UNLV Foundation</a:t>
            </a:r>
            <a:endParaRPr lang="en-US" dirty="0"/>
          </a:p>
        </p:txBody>
      </p:sp>
      <p:sp>
        <p:nvSpPr>
          <p:cNvPr id="3" name="Text Placeholder 2"/>
          <p:cNvSpPr>
            <a:spLocks noGrp="1"/>
          </p:cNvSpPr>
          <p:nvPr>
            <p:ph sz="quarter" idx="1"/>
          </p:nvPr>
        </p:nvSpPr>
        <p:spPr/>
        <p:txBody>
          <a:bodyPr>
            <a:normAutofit/>
          </a:bodyPr>
          <a:lstStyle/>
          <a:p>
            <a:pPr>
              <a:buFont typeface="Arial" pitchFamily="34" charset="0"/>
              <a:buChar char="•"/>
            </a:pPr>
            <a:r>
              <a:rPr lang="en-US" dirty="0" smtClean="0"/>
              <a:t>Mission</a:t>
            </a:r>
          </a:p>
          <a:p>
            <a:pPr>
              <a:buFont typeface="Arial" pitchFamily="34" charset="0"/>
              <a:buChar char="•"/>
            </a:pPr>
            <a:r>
              <a:rPr lang="en-US" dirty="0" smtClean="0"/>
              <a:t>Board of Trustees</a:t>
            </a:r>
          </a:p>
          <a:p>
            <a:pPr>
              <a:buFont typeface="Arial" pitchFamily="34" charset="0"/>
              <a:buChar char="•"/>
            </a:pPr>
            <a:r>
              <a:rPr lang="en-US" dirty="0" smtClean="0"/>
              <a:t>Development Team</a:t>
            </a:r>
          </a:p>
          <a:p>
            <a:pPr>
              <a:buFont typeface="Arial" pitchFamily="34" charset="0"/>
              <a:buChar char="•"/>
            </a:pPr>
            <a:r>
              <a:rPr lang="en-US" dirty="0" smtClean="0"/>
              <a:t>Rebel Ring Phonation</a:t>
            </a:r>
          </a:p>
          <a:p>
            <a:pPr>
              <a:buFont typeface="Arial" pitchFamily="34" charset="0"/>
              <a:buChar char="•"/>
            </a:pPr>
            <a:r>
              <a:rPr lang="en-US" dirty="0" smtClean="0"/>
              <a:t>Who and Where?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a:t>
            </a:r>
            <a:endParaRPr lang="en-US" dirty="0"/>
          </a:p>
        </p:txBody>
      </p:sp>
      <p:sp>
        <p:nvSpPr>
          <p:cNvPr id="3" name="Content Placeholder 2"/>
          <p:cNvSpPr>
            <a:spLocks noGrp="1"/>
          </p:cNvSpPr>
          <p:nvPr>
            <p:ph sz="quarter" idx="1"/>
          </p:nvPr>
        </p:nvSpPr>
        <p:spPr/>
        <p:txBody>
          <a:bodyPr/>
          <a:lstStyle/>
          <a:p>
            <a:r>
              <a:rPr lang="en-US" dirty="0" smtClean="0"/>
              <a:t>The University of Nevada, Las Vegas Foundation is a nonprofit organization that raises and manages private funds for the benefit of the University of Nevada, Las Vegas. These funds enhance the quality of the University and strengthen its missions of teaching, research, and public service.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of Trustees</a:t>
            </a:r>
            <a:endParaRPr lang="en-US" dirty="0"/>
          </a:p>
        </p:txBody>
      </p:sp>
      <p:sp>
        <p:nvSpPr>
          <p:cNvPr id="5" name="Content Placeholder 4"/>
          <p:cNvSpPr>
            <a:spLocks noGrp="1"/>
          </p:cNvSpPr>
          <p:nvPr>
            <p:ph sz="quarter" idx="1"/>
          </p:nvPr>
        </p:nvSpPr>
        <p:spPr/>
        <p:txBody>
          <a:bodyPr>
            <a:normAutofit lnSpcReduction="10000"/>
          </a:bodyPr>
          <a:lstStyle/>
          <a:p>
            <a:r>
              <a:rPr lang="en-US" dirty="0" smtClean="0"/>
              <a:t>60 member volunteer board</a:t>
            </a:r>
          </a:p>
          <a:p>
            <a:r>
              <a:rPr lang="en-US" dirty="0" smtClean="0"/>
              <a:t>Leadership</a:t>
            </a:r>
          </a:p>
          <a:p>
            <a:pPr lvl="1"/>
            <a:r>
              <a:rPr lang="en-US" dirty="0" smtClean="0"/>
              <a:t>Nancy </a:t>
            </a:r>
            <a:r>
              <a:rPr lang="en-US" dirty="0" err="1" smtClean="0"/>
              <a:t>Strouse</a:t>
            </a:r>
            <a:r>
              <a:rPr lang="en-US" dirty="0" smtClean="0"/>
              <a:t>, Executive </a:t>
            </a:r>
            <a:r>
              <a:rPr lang="en-US" dirty="0" smtClean="0"/>
              <a:t>Director</a:t>
            </a:r>
          </a:p>
          <a:p>
            <a:pPr lvl="1"/>
            <a:r>
              <a:rPr lang="en-US" dirty="0" smtClean="0"/>
              <a:t>Mark </a:t>
            </a:r>
            <a:r>
              <a:rPr lang="en-US" dirty="0" smtClean="0"/>
              <a:t>L. Fine, </a:t>
            </a:r>
            <a:r>
              <a:rPr lang="en-US" dirty="0" smtClean="0"/>
              <a:t>Chairman</a:t>
            </a:r>
          </a:p>
          <a:p>
            <a:pPr lvl="1"/>
            <a:r>
              <a:rPr lang="en-US" dirty="0" smtClean="0"/>
              <a:t>John </a:t>
            </a:r>
            <a:r>
              <a:rPr lang="en-US" dirty="0" smtClean="0"/>
              <a:t>O'Reilly, Esq. '74, Vice </a:t>
            </a:r>
            <a:r>
              <a:rPr lang="en-US" dirty="0" smtClean="0"/>
              <a:t>Chairman</a:t>
            </a:r>
          </a:p>
          <a:p>
            <a:pPr lvl="1"/>
            <a:r>
              <a:rPr lang="en-US" dirty="0" smtClean="0"/>
              <a:t>Michael </a:t>
            </a:r>
            <a:r>
              <a:rPr lang="en-US" dirty="0" err="1" smtClean="0"/>
              <a:t>Yackira</a:t>
            </a:r>
            <a:r>
              <a:rPr lang="en-US" dirty="0" smtClean="0"/>
              <a:t>, Treasurer</a:t>
            </a:r>
          </a:p>
          <a:p>
            <a:pPr>
              <a:buNone/>
            </a:pPr>
            <a:endParaRPr lang="en-US" dirty="0" smtClean="0"/>
          </a:p>
          <a:p>
            <a:r>
              <a:rPr lang="en-US" dirty="0" smtClean="0"/>
              <a:t>Ex-Officio Trustee</a:t>
            </a:r>
          </a:p>
          <a:p>
            <a:pPr lvl="1"/>
            <a:r>
              <a:rPr lang="en-US" dirty="0" smtClean="0"/>
              <a:t>Matt Engle '91</a:t>
            </a:r>
            <a:br>
              <a:rPr lang="en-US" dirty="0" smtClean="0"/>
            </a:br>
            <a:r>
              <a:rPr lang="en-US" dirty="0" smtClean="0"/>
              <a:t>President </a:t>
            </a:r>
            <a:br>
              <a:rPr lang="en-US" dirty="0" smtClean="0"/>
            </a:br>
            <a:r>
              <a:rPr lang="en-US" dirty="0" smtClean="0"/>
              <a:t>UNLV Alumni Board of Directors</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Team</a:t>
            </a:r>
            <a:endParaRPr lang="en-US" dirty="0"/>
          </a:p>
        </p:txBody>
      </p:sp>
      <p:sp>
        <p:nvSpPr>
          <p:cNvPr id="3" name="Content Placeholder 2"/>
          <p:cNvSpPr>
            <a:spLocks noGrp="1"/>
          </p:cNvSpPr>
          <p:nvPr>
            <p:ph sz="quarter" idx="1"/>
          </p:nvPr>
        </p:nvSpPr>
        <p:spPr/>
        <p:txBody>
          <a:bodyPr/>
          <a:lstStyle/>
          <a:p>
            <a:r>
              <a:rPr lang="en-US" dirty="0" smtClean="0"/>
              <a:t>Executive Director &amp; Sr. Associate Vice President for Development</a:t>
            </a:r>
          </a:p>
          <a:p>
            <a:r>
              <a:rPr lang="en-US" dirty="0" smtClean="0"/>
              <a:t>Development Officers</a:t>
            </a:r>
          </a:p>
          <a:p>
            <a:r>
              <a:rPr lang="en-US" dirty="0" smtClean="0"/>
              <a:t>Donor Relations</a:t>
            </a:r>
          </a:p>
          <a:p>
            <a:r>
              <a:rPr lang="en-US" dirty="0" smtClean="0"/>
              <a:t>Accounting</a:t>
            </a:r>
          </a:p>
          <a:p>
            <a:r>
              <a:rPr lang="en-US" dirty="0" smtClean="0"/>
              <a:t>IT &amp; Records</a:t>
            </a:r>
          </a:p>
          <a:p>
            <a:r>
              <a:rPr lang="en-US" dirty="0" smtClean="0"/>
              <a:t>Research</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Rebel Ring </a:t>
            </a:r>
            <a:r>
              <a:rPr lang="en-US" dirty="0" err="1" smtClean="0"/>
              <a:t>Phonathon</a:t>
            </a:r>
            <a:endParaRPr lang="en-US" dirty="0"/>
          </a:p>
        </p:txBody>
      </p:sp>
      <p:sp>
        <p:nvSpPr>
          <p:cNvPr id="3" name="Content Placeholder 2"/>
          <p:cNvSpPr>
            <a:spLocks noGrp="1"/>
          </p:cNvSpPr>
          <p:nvPr>
            <p:ph sz="quarter" idx="1"/>
          </p:nvPr>
        </p:nvSpPr>
        <p:spPr/>
        <p:txBody>
          <a:bodyPr/>
          <a:lstStyle/>
          <a:p>
            <a:r>
              <a:rPr lang="en-US" dirty="0" smtClean="0"/>
              <a:t>Student callers</a:t>
            </a:r>
          </a:p>
          <a:p>
            <a:r>
              <a:rPr lang="en-US" dirty="0" smtClean="0"/>
              <a:t>48,000 calls</a:t>
            </a:r>
          </a:p>
          <a:p>
            <a:r>
              <a:rPr lang="en-US" dirty="0" smtClean="0"/>
              <a:t>Over 65% increase in donors in two years</a:t>
            </a:r>
          </a:p>
          <a:p>
            <a:r>
              <a:rPr lang="en-US" dirty="0" smtClean="0"/>
              <a:t>Goals</a:t>
            </a:r>
          </a:p>
          <a:p>
            <a:pPr lvl="1"/>
            <a:r>
              <a:rPr lang="en-US" dirty="0" smtClean="0"/>
              <a:t>Connect with a student</a:t>
            </a:r>
          </a:p>
          <a:p>
            <a:pPr lvl="1"/>
            <a:r>
              <a:rPr lang="en-US" dirty="0" smtClean="0"/>
              <a:t>Verify information</a:t>
            </a:r>
          </a:p>
          <a:p>
            <a:pPr lvl="1"/>
            <a:r>
              <a:rPr lang="en-US" dirty="0" smtClean="0"/>
              <a:t>Ask for support</a:t>
            </a:r>
          </a:p>
          <a:p>
            <a:pPr lvl="1"/>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Gives and where does it go?</a:t>
            </a:r>
            <a:endParaRPr lang="en-US" dirty="0"/>
          </a:p>
        </p:txBody>
      </p:sp>
      <p:pic>
        <p:nvPicPr>
          <p:cNvPr id="4" name="Content Placeholder 3" descr="UNLV Foundation Pie Chart.jpg"/>
          <p:cNvPicPr>
            <a:picLocks noGrp="1" noChangeAspect="1"/>
          </p:cNvPicPr>
          <p:nvPr>
            <p:ph sz="quarter" idx="1"/>
          </p:nvPr>
        </p:nvPicPr>
        <p:blipFill>
          <a:blip r:embed="rId3" cstate="print"/>
          <a:stretch>
            <a:fillRect/>
          </a:stretch>
        </p:blipFill>
        <p:spPr>
          <a:xfrm>
            <a:off x="533400" y="1981200"/>
            <a:ext cx="3429000" cy="3552825"/>
          </a:xfrm>
        </p:spPr>
      </p:pic>
      <p:pic>
        <p:nvPicPr>
          <p:cNvPr id="5" name="Content Placeholder 3" descr="Pie Chart 2.jpg"/>
          <p:cNvPicPr>
            <a:picLocks noChangeAspect="1"/>
          </p:cNvPicPr>
          <p:nvPr/>
        </p:nvPicPr>
        <p:blipFill>
          <a:blip r:embed="rId4" cstate="print"/>
          <a:stretch>
            <a:fillRect/>
          </a:stretch>
        </p:blipFill>
        <p:spPr>
          <a:xfrm>
            <a:off x="4572000" y="1981200"/>
            <a:ext cx="3886200" cy="36271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sz="quarter" idx="1"/>
          </p:nvPr>
        </p:nvSpPr>
        <p:spPr/>
        <p:txBody>
          <a:bodyPr/>
          <a:lstStyle/>
          <a:p>
            <a:pPr algn="ctr">
              <a:buNone/>
            </a:pPr>
            <a:r>
              <a:rPr lang="en-US" dirty="0" smtClean="0"/>
              <a:t>Scott M. Roberts</a:t>
            </a:r>
          </a:p>
          <a:p>
            <a:pPr algn="ctr">
              <a:buNone/>
            </a:pPr>
            <a:r>
              <a:rPr lang="en-US" dirty="0" smtClean="0"/>
              <a:t>Associate Vice President for Development</a:t>
            </a:r>
          </a:p>
          <a:p>
            <a:pPr algn="ctr">
              <a:buNone/>
            </a:pPr>
            <a:r>
              <a:rPr lang="en-US" dirty="0" smtClean="0"/>
              <a:t>UNLV Foundation</a:t>
            </a:r>
          </a:p>
          <a:p>
            <a:pPr algn="ctr">
              <a:buNone/>
            </a:pPr>
            <a:r>
              <a:rPr lang="en-US" dirty="0" smtClean="0">
                <a:hlinkClick r:id="rId3"/>
              </a:rPr>
              <a:t>Scott.roberts@unlv.edu</a:t>
            </a:r>
            <a:endParaRPr lang="en-US" dirty="0" smtClean="0"/>
          </a:p>
          <a:p>
            <a:pPr algn="ctr">
              <a:buNone/>
            </a:pPr>
            <a:r>
              <a:rPr lang="en-US" dirty="0" smtClean="0"/>
              <a:t>702-895-2816</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4">
      <a:dk1>
        <a:sysClr val="windowText" lastClr="000000"/>
      </a:dk1>
      <a:lt1>
        <a:sysClr val="window" lastClr="FFFFFF"/>
      </a:lt1>
      <a:dk2>
        <a:srgbClr val="000000"/>
      </a:dk2>
      <a:lt2>
        <a:srgbClr val="F8F8F8"/>
      </a:lt2>
      <a:accent1>
        <a:srgbClr val="C00000"/>
      </a:accent1>
      <a:accent2>
        <a:srgbClr val="C00000"/>
      </a:accent2>
      <a:accent3>
        <a:srgbClr val="C00000"/>
      </a:accent3>
      <a:accent4>
        <a:srgbClr val="808080"/>
      </a:accent4>
      <a:accent5>
        <a:srgbClr val="C00000"/>
      </a:accent5>
      <a:accent6>
        <a:srgbClr val="C00000"/>
      </a:accent6>
      <a:hlink>
        <a:srgbClr val="C00000"/>
      </a:hlink>
      <a:folHlink>
        <a:srgbClr val="919191"/>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247</TotalTime>
  <Words>196</Words>
  <Application>Microsoft Office PowerPoint</Application>
  <PresentationFormat>On-screen Show (4:3)</PresentationFormat>
  <Paragraphs>50</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Civic</vt:lpstr>
      <vt:lpstr>UNLV Foundation</vt:lpstr>
      <vt:lpstr>About UNLV Foundation</vt:lpstr>
      <vt:lpstr>Mission</vt:lpstr>
      <vt:lpstr>Board of Trustees</vt:lpstr>
      <vt:lpstr>Development Team</vt:lpstr>
      <vt:lpstr>Rebel Ring Phonathon</vt:lpstr>
      <vt:lpstr>Who Gives and where does it go?</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Amy Bouchard Brooks</dc:creator>
  <cp:lastModifiedBy>Amy Bouchard Brooks</cp:lastModifiedBy>
  <cp:revision>28</cp:revision>
  <dcterms:created xsi:type="dcterms:W3CDTF">2011-02-11T19:54:04Z</dcterms:created>
  <dcterms:modified xsi:type="dcterms:W3CDTF">2011-03-04T03:27:22Z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-1517606975</vt:i4>
  </property>
  <property fmtid="{D5CDD505-2E9C-101B-9397-08002B2CF9AE}" pid="3" name="_NewReviewCycle">
    <vt:lpwstr/>
  </property>
  <property fmtid="{D5CDD505-2E9C-101B-9397-08002B2CF9AE}" pid="4" name="_EmailSubject">
    <vt:lpwstr>Invitation to Speak</vt:lpwstr>
  </property>
  <property fmtid="{D5CDD505-2E9C-101B-9397-08002B2CF9AE}" pid="5" name="_AuthorEmail">
    <vt:lpwstr>amy.brooks@unlv.edu</vt:lpwstr>
  </property>
  <property fmtid="{D5CDD505-2E9C-101B-9397-08002B2CF9AE}" pid="6" name="_AuthorEmailDisplayName">
    <vt:lpwstr>Amy Bouchard Brooks</vt:lpwstr>
  </property>
</Properties>
</file>